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80" r:id="rId3"/>
    <p:sldId id="288" r:id="rId4"/>
    <p:sldId id="289" r:id="rId5"/>
    <p:sldId id="285" r:id="rId6"/>
    <p:sldId id="284" r:id="rId7"/>
    <p:sldId id="286" r:id="rId8"/>
    <p:sldId id="287" r:id="rId9"/>
    <p:sldId id="279" r:id="rId10"/>
    <p:sldId id="283" r:id="rId11"/>
    <p:sldId id="282" r:id="rId12"/>
    <p:sldId id="277" r:id="rId13"/>
    <p:sldId id="278" r:id="rId14"/>
    <p:sldId id="290" r:id="rId15"/>
    <p:sldId id="275" r:id="rId16"/>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520"/>
    <a:srgbClr val="6F868D"/>
    <a:srgbClr val="333333"/>
    <a:srgbClr val="C8D9D8"/>
    <a:srgbClr val="0C234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95" autoAdjust="0"/>
    <p:restoredTop sz="87674" autoAdjust="0"/>
  </p:normalViewPr>
  <p:slideViewPr>
    <p:cSldViewPr snapToGrid="0" snapToObjects="1">
      <p:cViewPr varScale="1">
        <p:scale>
          <a:sx n="90" d="100"/>
          <a:sy n="90" d="100"/>
        </p:scale>
        <p:origin x="808" y="6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6" d="100"/>
          <a:sy n="76" d="100"/>
        </p:scale>
        <p:origin x="258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6E36BA2E-B836-4624-9088-8851D9FAF8DA}" type="datetimeFigureOut">
              <a:rPr lang="en-US" smtClean="0"/>
              <a:t>11/16/2015</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45493C44-D443-4314-8192-FF2C3AA54BD2}" type="slidenum">
              <a:rPr lang="en-US" smtClean="0"/>
              <a:t>‹#›</a:t>
            </a:fld>
            <a:endParaRPr lang="en-US"/>
          </a:p>
        </p:txBody>
      </p:sp>
    </p:spTree>
    <p:extLst>
      <p:ext uri="{BB962C8B-B14F-4D97-AF65-F5344CB8AC3E}">
        <p14:creationId xmlns:p14="http://schemas.microsoft.com/office/powerpoint/2010/main" val="965516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2AD0D05E-DE3B-4FD7-9C3C-653C49231F44}" type="datetimeFigureOut">
              <a:rPr lang="en-US" smtClean="0"/>
              <a:t>11/16/2015</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9A42B429-0663-410E-B893-39038BFD2737}" type="slidenum">
              <a:rPr lang="en-US" smtClean="0"/>
              <a:t>‹#›</a:t>
            </a:fld>
            <a:endParaRPr lang="en-US" dirty="0"/>
          </a:p>
        </p:txBody>
      </p:sp>
    </p:spTree>
    <p:extLst>
      <p:ext uri="{BB962C8B-B14F-4D97-AF65-F5344CB8AC3E}">
        <p14:creationId xmlns:p14="http://schemas.microsoft.com/office/powerpoint/2010/main" val="1721242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A42B429-0663-410E-B893-39038BFD2737}" type="slidenum">
              <a:rPr lang="en-US" smtClean="0"/>
              <a:t>1</a:t>
            </a:fld>
            <a:endParaRPr lang="en-US" dirty="0"/>
          </a:p>
        </p:txBody>
      </p:sp>
    </p:spTree>
    <p:extLst>
      <p:ext uri="{BB962C8B-B14F-4D97-AF65-F5344CB8AC3E}">
        <p14:creationId xmlns:p14="http://schemas.microsoft.com/office/powerpoint/2010/main" val="1497231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Request for relief</a:t>
            </a:r>
            <a:r>
              <a:rPr lang="en-US" baseline="0" dirty="0" smtClean="0"/>
              <a:t> – police report, report to risk management, how many since </a:t>
            </a:r>
            <a:endParaRPr lang="en-US" dirty="0"/>
          </a:p>
        </p:txBody>
      </p:sp>
      <p:sp>
        <p:nvSpPr>
          <p:cNvPr id="4" name="Slide Number Placeholder 3"/>
          <p:cNvSpPr>
            <a:spLocks noGrp="1"/>
          </p:cNvSpPr>
          <p:nvPr>
            <p:ph type="sldNum" sz="quarter" idx="10"/>
          </p:nvPr>
        </p:nvSpPr>
        <p:spPr/>
        <p:txBody>
          <a:bodyPr/>
          <a:lstStyle/>
          <a:p>
            <a:fld id="{9A42B429-0663-410E-B893-39038BFD2737}" type="slidenum">
              <a:rPr lang="en-US" smtClean="0"/>
              <a:t>9</a:t>
            </a:fld>
            <a:endParaRPr lang="en-US" dirty="0"/>
          </a:p>
        </p:txBody>
      </p:sp>
    </p:spTree>
    <p:extLst>
      <p:ext uri="{BB962C8B-B14F-4D97-AF65-F5344CB8AC3E}">
        <p14:creationId xmlns:p14="http://schemas.microsoft.com/office/powerpoint/2010/main" val="2490689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 Federal lost/sold assets in the last two years</a:t>
            </a:r>
            <a:endParaRPr lang="en-US" dirty="0"/>
          </a:p>
        </p:txBody>
      </p:sp>
      <p:sp>
        <p:nvSpPr>
          <p:cNvPr id="4" name="Slide Number Placeholder 3"/>
          <p:cNvSpPr>
            <a:spLocks noGrp="1"/>
          </p:cNvSpPr>
          <p:nvPr>
            <p:ph type="sldNum" sz="quarter" idx="10"/>
          </p:nvPr>
        </p:nvSpPr>
        <p:spPr/>
        <p:txBody>
          <a:bodyPr/>
          <a:lstStyle/>
          <a:p>
            <a:fld id="{9A42B429-0663-410E-B893-39038BFD2737}" type="slidenum">
              <a:rPr lang="en-US" smtClean="0"/>
              <a:t>11</a:t>
            </a:fld>
            <a:endParaRPr lang="en-US" dirty="0"/>
          </a:p>
        </p:txBody>
      </p:sp>
    </p:spTree>
    <p:extLst>
      <p:ext uri="{BB962C8B-B14F-4D97-AF65-F5344CB8AC3E}">
        <p14:creationId xmlns:p14="http://schemas.microsoft.com/office/powerpoint/2010/main" val="26430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42B429-0663-410E-B893-39038BFD2737}" type="slidenum">
              <a:rPr lang="en-US" smtClean="0"/>
              <a:t>14</a:t>
            </a:fld>
            <a:endParaRPr lang="en-US" dirty="0"/>
          </a:p>
        </p:txBody>
      </p:sp>
    </p:spTree>
    <p:extLst>
      <p:ext uri="{BB962C8B-B14F-4D97-AF65-F5344CB8AC3E}">
        <p14:creationId xmlns:p14="http://schemas.microsoft.com/office/powerpoint/2010/main" val="1973932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3600" baseline="0"/>
            </a:lvl1pPr>
          </a:lstStyle>
          <a:p>
            <a:r>
              <a:rPr lang="en-US" dirty="0" smtClean="0"/>
              <a:t>SAMPLE TITLE</a:t>
            </a:r>
            <a:endParaRPr lang="en-US" dirty="0"/>
          </a:p>
        </p:txBody>
      </p:sp>
      <p:sp>
        <p:nvSpPr>
          <p:cNvPr id="3" name="Subtitle 2"/>
          <p:cNvSpPr>
            <a:spLocks noGrp="1"/>
          </p:cNvSpPr>
          <p:nvPr>
            <p:ph type="subTitle" idx="1" hasCustomPrompt="1"/>
          </p:nvPr>
        </p:nvSpPr>
        <p:spPr>
          <a:xfrm>
            <a:off x="1371600" y="3886200"/>
            <a:ext cx="6400800" cy="1344319"/>
          </a:xfrm>
        </p:spPr>
        <p:txBody>
          <a:bodyPr/>
          <a:lstStyle>
            <a:lvl1pPr marL="0" indent="0" algn="ctr">
              <a:buNone/>
              <a:defRPr>
                <a:solidFill>
                  <a:srgbClr val="6F86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Sample text or subtitle</a:t>
            </a:r>
            <a:endParaRPr lang="en-US" dirty="0"/>
          </a:p>
        </p:txBody>
      </p:sp>
      <p:pic>
        <p:nvPicPr>
          <p:cNvPr id="7" name="Picture 6"/>
          <p:cNvPicPr>
            <a:picLocks noChangeAspect="1"/>
          </p:cNvPicPr>
          <p:nvPr userDrawn="1"/>
        </p:nvPicPr>
        <p:blipFill>
          <a:blip r:embed="rId2"/>
          <a:stretch>
            <a:fillRect/>
          </a:stretch>
        </p:blipFill>
        <p:spPr>
          <a:xfrm>
            <a:off x="3446812" y="5729514"/>
            <a:ext cx="2256972" cy="1128486"/>
          </a:xfrm>
          <a:prstGeom prst="rect">
            <a:avLst/>
          </a:prstGeom>
        </p:spPr>
      </p:pic>
      <p:pic>
        <p:nvPicPr>
          <p:cNvPr id="8" name="Picture 7" descr="triangles_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68723" y="1977326"/>
            <a:ext cx="606552" cy="82296"/>
          </a:xfrm>
          <a:prstGeom prst="rect">
            <a:avLst/>
          </a:prstGeom>
        </p:spPr>
      </p:pic>
    </p:spTree>
    <p:extLst>
      <p:ext uri="{BB962C8B-B14F-4D97-AF65-F5344CB8AC3E}">
        <p14:creationId xmlns:p14="http://schemas.microsoft.com/office/powerpoint/2010/main" val="331320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dirty="0"/>
          </a:p>
        </p:txBody>
      </p:sp>
      <p:sp>
        <p:nvSpPr>
          <p:cNvPr id="7"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smtClean="0"/>
              <a:t>SAMPLE HEADER</a:t>
            </a:r>
            <a:endParaRPr lang="en-US" dirty="0"/>
          </a:p>
        </p:txBody>
      </p:sp>
      <p:sp>
        <p:nvSpPr>
          <p:cNvPr id="8" name="Text Placeholder 2"/>
          <p:cNvSpPr>
            <a:spLocks noGrp="1"/>
          </p:cNvSpPr>
          <p:nvPr>
            <p:ph idx="1"/>
          </p:nvPr>
        </p:nvSpPr>
        <p:spPr>
          <a:xfrm>
            <a:off x="765443"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2"/>
          <p:cNvSpPr>
            <a:spLocks noGrp="1"/>
          </p:cNvSpPr>
          <p:nvPr>
            <p:ph idx="13"/>
          </p:nvPr>
        </p:nvSpPr>
        <p:spPr>
          <a:xfrm>
            <a:off x="4723271"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6120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dirty="0"/>
          </a:p>
        </p:txBody>
      </p:sp>
      <p:sp>
        <p:nvSpPr>
          <p:cNvPr id="7"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smtClean="0">
                <a:solidFill>
                  <a:srgbClr val="0C234B"/>
                </a:solidFill>
              </a:rPr>
              <a:t>SAMPLE HEADER</a:t>
            </a:r>
            <a:endParaRPr lang="en-US" dirty="0">
              <a:solidFill>
                <a:srgbClr val="0C234B"/>
              </a:solidFill>
            </a:endParaRPr>
          </a:p>
        </p:txBody>
      </p:sp>
      <p:sp>
        <p:nvSpPr>
          <p:cNvPr id="8" name="Text Placeholder 2"/>
          <p:cNvSpPr>
            <a:spLocks noGrp="1"/>
          </p:cNvSpPr>
          <p:nvPr>
            <p:ph idx="1" hasCustomPrompt="1"/>
          </p:nvPr>
        </p:nvSpPr>
        <p:spPr>
          <a:xfrm>
            <a:off x="930172" y="2696278"/>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9" name="Text Placeholder 2"/>
          <p:cNvSpPr>
            <a:spLocks noGrp="1"/>
          </p:cNvSpPr>
          <p:nvPr>
            <p:ph idx="11" hasCustomPrompt="1"/>
          </p:nvPr>
        </p:nvSpPr>
        <p:spPr>
          <a:xfrm>
            <a:off x="909957" y="2355445"/>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AB0520"/>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PARAGRAPH TITLE</a:t>
            </a:r>
            <a:endParaRPr lang="en-US" dirty="0"/>
          </a:p>
        </p:txBody>
      </p:sp>
    </p:spTree>
    <p:extLst>
      <p:ext uri="{BB962C8B-B14F-4D97-AF65-F5344CB8AC3E}">
        <p14:creationId xmlns:p14="http://schemas.microsoft.com/office/powerpoint/2010/main" val="257592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dirty="0"/>
          </a:p>
        </p:txBody>
      </p:sp>
      <p:sp>
        <p:nvSpPr>
          <p:cNvPr id="8"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smtClean="0">
                <a:solidFill>
                  <a:srgbClr val="0C234B"/>
                </a:solidFill>
              </a:rPr>
              <a:t>SAMPLE HEADER</a:t>
            </a:r>
            <a:endParaRPr lang="en-US" dirty="0">
              <a:solidFill>
                <a:srgbClr val="0C234B"/>
              </a:solidFill>
            </a:endParaRPr>
          </a:p>
        </p:txBody>
      </p:sp>
      <p:sp>
        <p:nvSpPr>
          <p:cNvPr id="10" name="Text Placeholder 2"/>
          <p:cNvSpPr>
            <a:spLocks noGrp="1"/>
          </p:cNvSpPr>
          <p:nvPr>
            <p:ph idx="1" hasCustomPrompt="1"/>
          </p:nvPr>
        </p:nvSpPr>
        <p:spPr>
          <a:xfrm>
            <a:off x="987377"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11" name="Text Placeholder 2"/>
          <p:cNvSpPr>
            <a:spLocks noGrp="1"/>
          </p:cNvSpPr>
          <p:nvPr>
            <p:ph idx="13" hasCustomPrompt="1"/>
          </p:nvPr>
        </p:nvSpPr>
        <p:spPr>
          <a:xfrm>
            <a:off x="4772589"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Tree>
    <p:extLst>
      <p:ext uri="{BB962C8B-B14F-4D97-AF65-F5344CB8AC3E}">
        <p14:creationId xmlns:p14="http://schemas.microsoft.com/office/powerpoint/2010/main" val="184323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1214C19-7B70-E548-A608-340680BFD9AE}" type="slidenum">
              <a:rPr lang="en-US" smtClean="0"/>
              <a:t>‹#›</a:t>
            </a:fld>
            <a:endParaRPr lang="en-US" dirty="0"/>
          </a:p>
        </p:txBody>
      </p:sp>
      <p:sp>
        <p:nvSpPr>
          <p:cNvPr id="10"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smtClean="0">
                <a:solidFill>
                  <a:srgbClr val="0C234B"/>
                </a:solidFill>
              </a:rPr>
              <a:t>SAMPLE HEADER</a:t>
            </a:r>
            <a:endParaRPr lang="en-US" dirty="0">
              <a:solidFill>
                <a:srgbClr val="0C234B"/>
              </a:solidFill>
            </a:endParaRPr>
          </a:p>
        </p:txBody>
      </p:sp>
      <p:sp>
        <p:nvSpPr>
          <p:cNvPr id="11" name="Content Placeholder 2"/>
          <p:cNvSpPr>
            <a:spLocks noGrp="1"/>
          </p:cNvSpPr>
          <p:nvPr>
            <p:ph sz="half" idx="1"/>
          </p:nvPr>
        </p:nvSpPr>
        <p:spPr>
          <a:xfrm>
            <a:off x="1209963" y="2875352"/>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160697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with Caption">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1214C19-7B70-E548-A608-340680BFD9AE}" type="slidenum">
              <a:rPr lang="en-US" smtClean="0"/>
              <a:t>‹#›</a:t>
            </a:fld>
            <a:endParaRPr lang="en-US" dirty="0"/>
          </a:p>
        </p:txBody>
      </p:sp>
      <p:sp>
        <p:nvSpPr>
          <p:cNvPr id="6"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smtClean="0">
                <a:solidFill>
                  <a:srgbClr val="0C234B"/>
                </a:solidFill>
              </a:rPr>
              <a:t>SAMPLE HEADER</a:t>
            </a:r>
            <a:endParaRPr lang="en-US" dirty="0">
              <a:solidFill>
                <a:srgbClr val="0C234B"/>
              </a:solidFill>
            </a:endParaRPr>
          </a:p>
        </p:txBody>
      </p:sp>
      <p:sp>
        <p:nvSpPr>
          <p:cNvPr id="7" name="Picture Placeholder 2"/>
          <p:cNvSpPr>
            <a:spLocks noGrp="1"/>
          </p:cNvSpPr>
          <p:nvPr>
            <p:ph type="pic" idx="1"/>
          </p:nvPr>
        </p:nvSpPr>
        <p:spPr>
          <a:xfrm>
            <a:off x="1792288" y="1829440"/>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 Placeholder 3"/>
          <p:cNvSpPr>
            <a:spLocks noGrp="1"/>
          </p:cNvSpPr>
          <p:nvPr>
            <p:ph type="body" sz="half" idx="2" hasCustomPrompt="1"/>
          </p:nvPr>
        </p:nvSpPr>
        <p:spPr>
          <a:xfrm>
            <a:off x="1792288" y="4938724"/>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IMAGE CAPTION</a:t>
            </a:r>
          </a:p>
        </p:txBody>
      </p:sp>
    </p:spTree>
    <p:extLst>
      <p:ext uri="{BB962C8B-B14F-4D97-AF65-F5344CB8AC3E}">
        <p14:creationId xmlns:p14="http://schemas.microsoft.com/office/powerpoint/2010/main" val="2356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Aligned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214C19-7B70-E548-A608-340680BFD9AE}" type="slidenum">
              <a:rPr lang="en-US" smtClean="0"/>
              <a:t>‹#›</a:t>
            </a:fld>
            <a:endParaRPr lang="en-US" dirty="0"/>
          </a:p>
        </p:txBody>
      </p:sp>
      <p:sp>
        <p:nvSpPr>
          <p:cNvPr id="5"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smtClean="0"/>
              <a:t>SAMPLE HEADER</a:t>
            </a:r>
            <a:endParaRPr lang="en-US" dirty="0"/>
          </a:p>
        </p:txBody>
      </p:sp>
      <p:sp>
        <p:nvSpPr>
          <p:cNvPr id="6" name="Text Placeholder 2"/>
          <p:cNvSpPr>
            <a:spLocks noGrp="1"/>
          </p:cNvSpPr>
          <p:nvPr>
            <p:ph idx="1" hasCustomPrompt="1"/>
          </p:nvPr>
        </p:nvSpPr>
        <p:spPr>
          <a:xfrm>
            <a:off x="679135" y="1843553"/>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7" name="Picture Placeholder 2"/>
          <p:cNvSpPr>
            <a:spLocks noGrp="1"/>
          </p:cNvSpPr>
          <p:nvPr>
            <p:ph type="pic" idx="11"/>
          </p:nvPr>
        </p:nvSpPr>
        <p:spPr>
          <a:xfrm>
            <a:off x="3049915" y="1921673"/>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 Placeholder 3"/>
          <p:cNvSpPr>
            <a:spLocks noGrp="1"/>
          </p:cNvSpPr>
          <p:nvPr>
            <p:ph type="body" sz="half" idx="2" hasCustomPrompt="1"/>
          </p:nvPr>
        </p:nvSpPr>
        <p:spPr>
          <a:xfrm>
            <a:off x="3049915" y="5030957"/>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IMAGE CAPTION</a:t>
            </a:r>
          </a:p>
        </p:txBody>
      </p:sp>
    </p:spTree>
    <p:extLst>
      <p:ext uri="{BB962C8B-B14F-4D97-AF65-F5344CB8AC3E}">
        <p14:creationId xmlns:p14="http://schemas.microsoft.com/office/powerpoint/2010/main" val="79124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dirty="0"/>
          </a:p>
        </p:txBody>
      </p:sp>
    </p:spTree>
    <p:extLst>
      <p:ext uri="{BB962C8B-B14F-4D97-AF65-F5344CB8AC3E}">
        <p14:creationId xmlns:p14="http://schemas.microsoft.com/office/powerpoint/2010/main" val="197915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NUL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triangle_pag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343400" y="6619893"/>
            <a:ext cx="435864" cy="240792"/>
          </a:xfrm>
          <a:prstGeom prst="rect">
            <a:avLst/>
          </a:prstGeom>
        </p:spPr>
      </p:pic>
      <p:sp>
        <p:nvSpPr>
          <p:cNvPr id="2" name="Title Placeholder 1"/>
          <p:cNvSpPr>
            <a:spLocks noGrp="1"/>
          </p:cNvSpPr>
          <p:nvPr>
            <p:ph type="title"/>
          </p:nvPr>
        </p:nvSpPr>
        <p:spPr>
          <a:xfrm>
            <a:off x="457200" y="2551231"/>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8163" y="3885257"/>
            <a:ext cx="6946430" cy="14412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361576" y="6558724"/>
            <a:ext cx="398874" cy="365125"/>
          </a:xfrm>
          <a:prstGeom prst="rect">
            <a:avLst/>
          </a:prstGeom>
        </p:spPr>
        <p:txBody>
          <a:bodyPr vert="horz" lIns="91440" tIns="45720" rIns="91440" bIns="45720" rtlCol="0" anchor="ctr"/>
          <a:lstStyle>
            <a:lvl1pPr algn="ctr">
              <a:defRPr sz="1200">
                <a:solidFill>
                  <a:srgbClr val="FFFFFF"/>
                </a:solidFill>
              </a:defRPr>
            </a:lvl1pPr>
          </a:lstStyle>
          <a:p>
            <a:fld id="{F1214C19-7B70-E548-A608-340680BFD9AE}" type="slidenum">
              <a:rPr lang="en-US" smtClean="0"/>
              <a:pPr/>
              <a:t>‹#›</a:t>
            </a:fld>
            <a:endParaRPr lang="en-US" dirty="0"/>
          </a:p>
        </p:txBody>
      </p:sp>
    </p:spTree>
    <p:extLst>
      <p:ext uri="{BB962C8B-B14F-4D97-AF65-F5344CB8AC3E}">
        <p14:creationId xmlns:p14="http://schemas.microsoft.com/office/powerpoint/2010/main" val="180259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457200" rtl="0" eaLnBrk="1" latinLnBrk="0" hangingPunct="1">
        <a:spcBef>
          <a:spcPct val="0"/>
        </a:spcBef>
        <a:buNone/>
        <a:defRPr sz="3600" b="1" kern="1200">
          <a:solidFill>
            <a:srgbClr val="0C234B"/>
          </a:solidFill>
          <a:latin typeface="Verdana"/>
          <a:ea typeface="+mj-ea"/>
          <a:cs typeface="Verdana"/>
        </a:defRPr>
      </a:lvl1pPr>
    </p:titleStyle>
    <p:bodyStyle>
      <a:lvl1pPr marL="342900" indent="-342900" algn="ctr" defTabSz="457200" rtl="0" eaLnBrk="1" latinLnBrk="0" hangingPunct="1">
        <a:spcBef>
          <a:spcPct val="20000"/>
        </a:spcBef>
        <a:buClr>
          <a:srgbClr val="AB0520"/>
        </a:buClr>
        <a:buFont typeface="Arial"/>
        <a:buChar char="•"/>
        <a:defRPr sz="2000" kern="1200">
          <a:solidFill>
            <a:srgbClr val="6F868D"/>
          </a:solidFill>
          <a:latin typeface="Verdana"/>
          <a:ea typeface="+mn-ea"/>
          <a:cs typeface="Verdana"/>
        </a:defRPr>
      </a:lvl1pPr>
      <a:lvl2pPr marL="742950" indent="-285750" algn="ctr" defTabSz="457200" rtl="0" eaLnBrk="1" latinLnBrk="0" hangingPunct="1">
        <a:spcBef>
          <a:spcPct val="20000"/>
        </a:spcBef>
        <a:buClr>
          <a:srgbClr val="AB0520"/>
        </a:buClr>
        <a:buFont typeface="Arial"/>
        <a:buChar char="•"/>
        <a:defRPr sz="1600" kern="1200">
          <a:solidFill>
            <a:srgbClr val="6F868D"/>
          </a:solidFill>
          <a:latin typeface="Verdana"/>
          <a:ea typeface="+mn-ea"/>
          <a:cs typeface="Verdana"/>
        </a:defRPr>
      </a:lvl2pPr>
      <a:lvl3pPr marL="11430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3pPr>
      <a:lvl4pPr marL="16002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4pPr>
      <a:lvl5pPr marL="20574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jhaight@email.Arizona.edu" TargetMode="External"/><Relationship Id="rId2" Type="http://schemas.openxmlformats.org/officeDocument/2006/relationships/hyperlink" Target="mailto:slane@email.arizona.edu" TargetMode="External"/><Relationship Id="rId1" Type="http://schemas.openxmlformats.org/officeDocument/2006/relationships/slideLayout" Target="../slideLayouts/slideLayout2.xml"/><Relationship Id="rId4" Type="http://schemas.openxmlformats.org/officeDocument/2006/relationships/hyperlink" Target="mailto:laturco@email.arizon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0158"/>
            <a:ext cx="7772400" cy="1470025"/>
          </a:xfrm>
        </p:spPr>
        <p:txBody>
          <a:bodyPr>
            <a:normAutofit/>
          </a:bodyPr>
          <a:lstStyle/>
          <a:p>
            <a:pPr marL="342900" lvl="0" indent="-342900">
              <a:spcBef>
                <a:spcPct val="20000"/>
              </a:spcBef>
            </a:pPr>
            <a:r>
              <a:rPr lang="en-US" dirty="0" smtClean="0"/>
              <a:t>University of Arizona</a:t>
            </a:r>
            <a:br>
              <a:rPr lang="en-US" dirty="0" smtClean="0"/>
            </a:br>
            <a:r>
              <a:rPr lang="en-US" dirty="0" smtClean="0"/>
              <a:t>Property Administration</a:t>
            </a:r>
            <a:endParaRPr lang="en-US" dirty="0"/>
          </a:p>
        </p:txBody>
      </p:sp>
      <p:sp>
        <p:nvSpPr>
          <p:cNvPr id="3" name="Subtitle 2"/>
          <p:cNvSpPr>
            <a:spLocks noGrp="1"/>
          </p:cNvSpPr>
          <p:nvPr>
            <p:ph type="subTitle" idx="1"/>
          </p:nvPr>
        </p:nvSpPr>
        <p:spPr>
          <a:xfrm>
            <a:off x="1371600" y="3496734"/>
            <a:ext cx="6400800" cy="1344319"/>
          </a:xfrm>
        </p:spPr>
        <p:txBody>
          <a:bodyPr>
            <a:normAutofit fontScale="85000" lnSpcReduction="20000"/>
          </a:bodyPr>
          <a:lstStyle/>
          <a:p>
            <a:r>
              <a:rPr lang="en-US" dirty="0" smtClean="0"/>
              <a:t>Financial Services Office</a:t>
            </a:r>
          </a:p>
          <a:p>
            <a:r>
              <a:rPr lang="en-US" dirty="0" smtClean="0"/>
              <a:t>Susan Richmond, Assistant Director of Capital Finance</a:t>
            </a:r>
          </a:p>
          <a:p>
            <a:r>
              <a:rPr lang="en-US" dirty="0" smtClean="0"/>
              <a:t>&amp;</a:t>
            </a:r>
            <a:endParaRPr lang="en-US" dirty="0"/>
          </a:p>
          <a:p>
            <a:r>
              <a:rPr lang="en-US" dirty="0" smtClean="0"/>
              <a:t>Sponsored Projects Services</a:t>
            </a:r>
          </a:p>
          <a:p>
            <a:r>
              <a:rPr lang="en-US" dirty="0" smtClean="0"/>
              <a:t>Jennifer Brown, SPS Property Administrator</a:t>
            </a:r>
            <a:endParaRPr lang="en-US" dirty="0"/>
          </a:p>
        </p:txBody>
      </p:sp>
    </p:spTree>
    <p:extLst>
      <p:ext uri="{BB962C8B-B14F-4D97-AF65-F5344CB8AC3E}">
        <p14:creationId xmlns:p14="http://schemas.microsoft.com/office/powerpoint/2010/main" val="3926322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SPONSOR TITLED ASSETS</a:t>
            </a:r>
            <a:endParaRPr lang="en-US" dirty="0"/>
          </a:p>
        </p:txBody>
      </p:sp>
      <p:sp>
        <p:nvSpPr>
          <p:cNvPr id="3" name="Content Placeholder 2"/>
          <p:cNvSpPr>
            <a:spLocks noGrp="1"/>
          </p:cNvSpPr>
          <p:nvPr>
            <p:ph idx="1"/>
          </p:nvPr>
        </p:nvSpPr>
        <p:spPr>
          <a:xfrm>
            <a:off x="1041940" y="1745490"/>
            <a:ext cx="6705701" cy="2971732"/>
          </a:xfrm>
        </p:spPr>
        <p:txBody>
          <a:bodyPr/>
          <a:lstStyle/>
          <a:p>
            <a:r>
              <a:rPr lang="en-US" dirty="0" smtClean="0"/>
              <a:t>S-tags</a:t>
            </a:r>
          </a:p>
          <a:p>
            <a:endParaRPr lang="en-US" dirty="0"/>
          </a:p>
          <a:p>
            <a:r>
              <a:rPr lang="en-US" dirty="0" smtClean="0"/>
              <a:t>Orange in color</a:t>
            </a:r>
          </a:p>
          <a:p>
            <a:endParaRPr lang="en-US" dirty="0"/>
          </a:p>
          <a:p>
            <a:r>
              <a:rPr lang="en-US" dirty="0" smtClean="0"/>
              <a:t>Property of </a:t>
            </a:r>
            <a:r>
              <a:rPr lang="en-US" dirty="0" smtClean="0"/>
              <a:t>sponsor/federal government </a:t>
            </a:r>
            <a:r>
              <a:rPr lang="en-US" dirty="0" smtClean="0"/>
              <a:t>tags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22991" y="4003114"/>
            <a:ext cx="5943600" cy="2084070"/>
          </a:xfrm>
          <a:prstGeom prst="rect">
            <a:avLst/>
          </a:prstGeom>
          <a:noFill/>
          <a:ln>
            <a:noFill/>
          </a:ln>
          <a:extLst/>
        </p:spPr>
      </p:pic>
      <p:sp>
        <p:nvSpPr>
          <p:cNvPr id="5" name="Rectangle 4"/>
          <p:cNvSpPr/>
          <p:nvPr/>
        </p:nvSpPr>
        <p:spPr>
          <a:xfrm>
            <a:off x="5344633" y="3848986"/>
            <a:ext cx="2176130" cy="1318437"/>
          </a:xfrm>
          <a:prstGeom prst="rect">
            <a:avLst/>
          </a:pr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2388731" y="4946545"/>
            <a:ext cx="2091120" cy="1206161"/>
          </a:xfrm>
          <a:prstGeom prst="rect">
            <a:avLst/>
          </a:pr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1164265" y="5564371"/>
            <a:ext cx="1061484"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a:xfrm flipH="1">
            <a:off x="7625317" y="3751476"/>
            <a:ext cx="1041990" cy="744279"/>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6406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a:t>
            </a:r>
            <a:r>
              <a:rPr lang="en-US" dirty="0" smtClean="0"/>
              <a:t>Titled Assets</a:t>
            </a:r>
            <a:endParaRPr lang="en-US" dirty="0"/>
          </a:p>
        </p:txBody>
      </p:sp>
      <p:sp>
        <p:nvSpPr>
          <p:cNvPr id="3" name="Content Placeholder 2"/>
          <p:cNvSpPr>
            <a:spLocks noGrp="1"/>
          </p:cNvSpPr>
          <p:nvPr>
            <p:ph idx="1"/>
          </p:nvPr>
        </p:nvSpPr>
        <p:spPr>
          <a:xfrm>
            <a:off x="1222472" y="1759667"/>
            <a:ext cx="6698038" cy="3465338"/>
          </a:xfrm>
        </p:spPr>
        <p:txBody>
          <a:bodyPr>
            <a:normAutofit lnSpcReduction="10000"/>
          </a:bodyPr>
          <a:lstStyle/>
          <a:p>
            <a:r>
              <a:rPr lang="en-US" dirty="0" smtClean="0"/>
              <a:t>Movement – update location!!!</a:t>
            </a:r>
          </a:p>
          <a:p>
            <a:endParaRPr lang="en-US" dirty="0"/>
          </a:p>
          <a:p>
            <a:r>
              <a:rPr lang="en-US" dirty="0" smtClean="0"/>
              <a:t>No longer in use - disposition instructions</a:t>
            </a:r>
            <a:endParaRPr lang="en-US" dirty="0" smtClean="0"/>
          </a:p>
          <a:p>
            <a:endParaRPr lang="en-US" dirty="0"/>
          </a:p>
          <a:p>
            <a:r>
              <a:rPr lang="en-US" dirty="0" smtClean="0"/>
              <a:t>Lost/unable to locate - Relief of Accountability</a:t>
            </a:r>
          </a:p>
          <a:p>
            <a:pPr lvl="1"/>
            <a:endParaRPr lang="en-US" dirty="0"/>
          </a:p>
          <a:p>
            <a:pPr lvl="1"/>
            <a:r>
              <a:rPr lang="en-US" dirty="0" smtClean="0"/>
              <a:t>Police Report</a:t>
            </a:r>
          </a:p>
          <a:p>
            <a:pPr lvl="1"/>
            <a:endParaRPr lang="en-US" dirty="0" smtClean="0"/>
          </a:p>
          <a:p>
            <a:pPr lvl="1"/>
            <a:r>
              <a:rPr lang="en-US" dirty="0" smtClean="0"/>
              <a:t>Report to risk management</a:t>
            </a:r>
          </a:p>
          <a:p>
            <a:pPr lvl="1"/>
            <a:endParaRPr lang="en-US" dirty="0"/>
          </a:p>
          <a:p>
            <a:pPr lvl="1"/>
            <a:r>
              <a:rPr lang="en-US" dirty="0" smtClean="0"/>
              <a:t>Corrective action plan</a:t>
            </a:r>
            <a:endParaRPr lang="en-US" dirty="0" smtClean="0"/>
          </a:p>
          <a:p>
            <a:pPr marL="0" indent="0">
              <a:buNone/>
            </a:pPr>
            <a:endParaRPr lang="en-US" dirty="0"/>
          </a:p>
        </p:txBody>
      </p:sp>
    </p:spTree>
    <p:extLst>
      <p:ext uri="{BB962C8B-B14F-4D97-AF65-F5344CB8AC3E}">
        <p14:creationId xmlns:p14="http://schemas.microsoft.com/office/powerpoint/2010/main" val="872432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Titled Equipment Continued</a:t>
            </a:r>
            <a:endParaRPr lang="en-US" dirty="0"/>
          </a:p>
        </p:txBody>
      </p:sp>
      <p:sp>
        <p:nvSpPr>
          <p:cNvPr id="3" name="Content Placeholder 2"/>
          <p:cNvSpPr>
            <a:spLocks noGrp="1"/>
          </p:cNvSpPr>
          <p:nvPr>
            <p:ph idx="1"/>
          </p:nvPr>
        </p:nvSpPr>
        <p:spPr>
          <a:xfrm>
            <a:off x="699712" y="1427693"/>
            <a:ext cx="7743557" cy="4831340"/>
          </a:xfrm>
        </p:spPr>
        <p:txBody>
          <a:bodyPr>
            <a:normAutofit/>
          </a:bodyPr>
          <a:lstStyle/>
          <a:p>
            <a:r>
              <a:rPr lang="en-US" dirty="0" smtClean="0"/>
              <a:t>ONR Property Audit – </a:t>
            </a:r>
            <a:r>
              <a:rPr lang="en-US" altLang="en-US" dirty="0" smtClean="0"/>
              <a:t>performed </a:t>
            </a:r>
            <a:r>
              <a:rPr lang="en-US" altLang="en-US" dirty="0"/>
              <a:t>to determine whether or not the University Property System is compliant as required by FAR 52.245-1(f)(3</a:t>
            </a:r>
            <a:r>
              <a:rPr lang="en-US" altLang="en-US" dirty="0" smtClean="0"/>
              <a:t>)</a:t>
            </a:r>
          </a:p>
          <a:p>
            <a:pPr lvl="1"/>
            <a:endParaRPr lang="en-US" altLang="en-US" dirty="0" smtClean="0"/>
          </a:p>
          <a:p>
            <a:pPr lvl="1"/>
            <a:r>
              <a:rPr lang="en-US" altLang="en-US" sz="1800" dirty="0"/>
              <a:t>Auditors will check for the following:</a:t>
            </a:r>
          </a:p>
          <a:p>
            <a:pPr lvl="2"/>
            <a:r>
              <a:rPr lang="en-US" altLang="en-US" sz="1800" dirty="0" smtClean="0"/>
              <a:t>Physical </a:t>
            </a:r>
            <a:r>
              <a:rPr lang="en-US" altLang="en-US" sz="1800" dirty="0"/>
              <a:t>existence of equipment</a:t>
            </a:r>
          </a:p>
          <a:p>
            <a:pPr lvl="2"/>
            <a:r>
              <a:rPr lang="en-US" altLang="en-US" sz="1800" dirty="0"/>
              <a:t>Equipment is in use and functional</a:t>
            </a:r>
          </a:p>
          <a:p>
            <a:pPr lvl="2"/>
            <a:r>
              <a:rPr lang="en-US" altLang="en-US" sz="1800" dirty="0"/>
              <a:t>The off-campus form is complete for off campus equipment </a:t>
            </a:r>
          </a:p>
          <a:p>
            <a:pPr lvl="2"/>
            <a:r>
              <a:rPr lang="en-US" altLang="en-US" sz="1800" dirty="0"/>
              <a:t>University records match the property tag number, serial number, model number, location and manufacturer to the asset and its location</a:t>
            </a:r>
          </a:p>
          <a:p>
            <a:pPr lvl="2"/>
            <a:r>
              <a:rPr lang="en-US" altLang="en-US" sz="1800" dirty="0"/>
              <a:t>Federal property has a ‘Property of the Federal Government’ label and UA Property does not</a:t>
            </a:r>
          </a:p>
          <a:p>
            <a:pPr lvl="2"/>
            <a:endParaRPr lang="en-US" altLang="en-US" dirty="0" smtClean="0"/>
          </a:p>
          <a:p>
            <a:pPr marL="457200" lvl="1" indent="0">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224939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Titled Equipment Continued</a:t>
            </a:r>
            <a:endParaRPr lang="en-US" dirty="0"/>
          </a:p>
        </p:txBody>
      </p:sp>
      <p:sp>
        <p:nvSpPr>
          <p:cNvPr id="3" name="Content Placeholder 2"/>
          <p:cNvSpPr>
            <a:spLocks noGrp="1"/>
          </p:cNvSpPr>
          <p:nvPr>
            <p:ph idx="1"/>
          </p:nvPr>
        </p:nvSpPr>
        <p:spPr>
          <a:xfrm>
            <a:off x="699712" y="1720397"/>
            <a:ext cx="7743557" cy="2971732"/>
          </a:xfrm>
        </p:spPr>
        <p:txBody>
          <a:bodyPr/>
          <a:lstStyle/>
          <a:p>
            <a:r>
              <a:rPr lang="en-US" dirty="0" smtClean="0"/>
              <a:t>Audit </a:t>
            </a:r>
            <a:r>
              <a:rPr lang="en-US" dirty="0" smtClean="0"/>
              <a:t>results</a:t>
            </a:r>
            <a:endParaRPr lang="en-US" dirty="0" smtClean="0"/>
          </a:p>
          <a:p>
            <a:pPr marL="0" indent="0">
              <a:buNone/>
            </a:pPr>
            <a:endParaRPr lang="en-US" dirty="0" smtClean="0"/>
          </a:p>
          <a:p>
            <a:pPr lvl="1"/>
            <a:r>
              <a:rPr lang="en-US" sz="1800" dirty="0" smtClean="0"/>
              <a:t>If </a:t>
            </a:r>
            <a:r>
              <a:rPr lang="en-US" sz="1800" dirty="0"/>
              <a:t>the UA Property System is deemed unsatisfactory, the University will NOT maintain eligibility to receive government funding for the acquisition of </a:t>
            </a:r>
            <a:r>
              <a:rPr lang="en-US" sz="1800" dirty="0" smtClean="0"/>
              <a:t>equipment</a:t>
            </a:r>
          </a:p>
          <a:p>
            <a:pPr lvl="1"/>
            <a:endParaRPr lang="en-US" sz="1800" dirty="0"/>
          </a:p>
          <a:p>
            <a:pPr lvl="1"/>
            <a:r>
              <a:rPr lang="en-US" sz="1800" dirty="0" smtClean="0"/>
              <a:t>Not having an approved property system can result in the loss of millions of dollars in sponsor funding for the University</a:t>
            </a:r>
            <a:endParaRPr lang="en-US" sz="1800" dirty="0"/>
          </a:p>
          <a:p>
            <a:pPr lvl="1"/>
            <a:endParaRPr lang="en-US" dirty="0" smtClean="0"/>
          </a:p>
          <a:p>
            <a:endParaRPr lang="en-US" dirty="0" smtClean="0"/>
          </a:p>
        </p:txBody>
      </p:sp>
    </p:spTree>
    <p:extLst>
      <p:ext uri="{BB962C8B-B14F-4D97-AF65-F5344CB8AC3E}">
        <p14:creationId xmlns:p14="http://schemas.microsoft.com/office/powerpoint/2010/main" val="993998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814654" y="1353878"/>
            <a:ext cx="7513674" cy="4968949"/>
          </a:xfrm>
        </p:spPr>
        <p:txBody>
          <a:bodyPr>
            <a:normAutofit/>
          </a:bodyPr>
          <a:lstStyle/>
          <a:p>
            <a:r>
              <a:rPr lang="en-US" dirty="0" smtClean="0"/>
              <a:t>All equipment belongs to the University or the funding sponsor</a:t>
            </a:r>
          </a:p>
          <a:p>
            <a:endParaRPr lang="en-US" dirty="0" smtClean="0"/>
          </a:p>
          <a:p>
            <a:r>
              <a:rPr lang="en-US" dirty="0" smtClean="0"/>
              <a:t>Location should be updated in the property system when equipment is moved</a:t>
            </a:r>
          </a:p>
          <a:p>
            <a:endParaRPr lang="en-US" dirty="0" smtClean="0"/>
          </a:p>
          <a:p>
            <a:r>
              <a:rPr lang="en-US" dirty="0" smtClean="0"/>
              <a:t>Utilization should be reviewed often</a:t>
            </a:r>
          </a:p>
          <a:p>
            <a:endParaRPr lang="en-US" dirty="0" smtClean="0"/>
          </a:p>
          <a:p>
            <a:r>
              <a:rPr lang="en-US" dirty="0" smtClean="0"/>
              <a:t>Only in some circumstances can we transfer equipment to another institution</a:t>
            </a:r>
          </a:p>
          <a:p>
            <a:endParaRPr lang="en-US" dirty="0" smtClean="0"/>
          </a:p>
          <a:p>
            <a:r>
              <a:rPr lang="en-US" dirty="0" smtClean="0"/>
              <a:t>Sponsor titled equipment may be handled differently than University equipment</a:t>
            </a:r>
          </a:p>
          <a:p>
            <a:endParaRPr lang="en-US" dirty="0" smtClean="0"/>
          </a:p>
          <a:p>
            <a:endParaRPr lang="en-US" dirty="0" smtClean="0"/>
          </a:p>
        </p:txBody>
      </p:sp>
    </p:spTree>
    <p:extLst>
      <p:ext uri="{BB962C8B-B14F-4D97-AF65-F5344CB8AC3E}">
        <p14:creationId xmlns:p14="http://schemas.microsoft.com/office/powerpoint/2010/main" val="3835267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765442" y="1428750"/>
            <a:ext cx="7902308" cy="4997450"/>
          </a:xfrm>
        </p:spPr>
        <p:txBody>
          <a:bodyPr>
            <a:normAutofit fontScale="92500" lnSpcReduction="10000"/>
          </a:bodyPr>
          <a:lstStyle/>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UA Property Contacts</a:t>
            </a:r>
          </a:p>
          <a:p>
            <a:pPr marL="0" indent="0" algn="ctr">
              <a:buNone/>
            </a:pPr>
            <a:endParaRPr lang="en-US" sz="23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LPL Property Administrator: Sarah Lane-Gaxiola</a:t>
            </a: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hlinkClick r:id="rId2"/>
              </a:rPr>
              <a:t>slane@email.arizona.edu</a:t>
            </a: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520-621-9592</a:t>
            </a:r>
          </a:p>
          <a:p>
            <a:pPr marL="0" indent="0" algn="ctr">
              <a:buNone/>
            </a:pP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Inventory Specialist: Kelsey Haight</a:t>
            </a: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hlinkClick r:id="rId3"/>
              </a:rPr>
              <a:t>kjhaight@email.Arizona.edu</a:t>
            </a:r>
            <a:endParaRPr lang="en-US" sz="23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520-626-5592</a:t>
            </a: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SPS Property Administrator: Gricelda La Turco</a:t>
            </a: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hlinkClick r:id="rId4"/>
              </a:rPr>
              <a:t>laturco@email.arizona.edu</a:t>
            </a:r>
            <a:endParaRPr lang="en-US" sz="23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300" dirty="0" smtClean="0">
                <a:latin typeface="Verdana" panose="020B0604030504040204" pitchFamily="34" charset="0"/>
                <a:ea typeface="Verdana" panose="020B0604030504040204" pitchFamily="34" charset="0"/>
                <a:cs typeface="Verdana" panose="020B0604030504040204" pitchFamily="34" charset="0"/>
              </a:rPr>
              <a:t>520-626-4610</a:t>
            </a:r>
            <a:endParaRPr lang="en-US" sz="23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23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2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gn="ctr">
              <a:buNone/>
            </a:pPr>
            <a:endParaRPr lang="en-US" dirty="0" smtClean="0"/>
          </a:p>
          <a:p>
            <a:pPr marL="457200" lvl="1" indent="0" algn="ctr">
              <a:buNone/>
            </a:pPr>
            <a:endParaRPr lang="en-US" dirty="0"/>
          </a:p>
        </p:txBody>
      </p:sp>
    </p:spTree>
    <p:extLst>
      <p:ext uri="{BB962C8B-B14F-4D97-AF65-F5344CB8AC3E}">
        <p14:creationId xmlns:p14="http://schemas.microsoft.com/office/powerpoint/2010/main" val="409855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What is Considered Capital Equipment</a:t>
            </a:r>
            <a:r>
              <a:rPr lang="en-US" cap="small" dirty="0" smtClean="0"/>
              <a:t>?</a:t>
            </a:r>
            <a:endParaRPr lang="en-US" dirty="0"/>
          </a:p>
        </p:txBody>
      </p:sp>
      <p:sp>
        <p:nvSpPr>
          <p:cNvPr id="3" name="Content Placeholder 2"/>
          <p:cNvSpPr>
            <a:spLocks noGrp="1"/>
          </p:cNvSpPr>
          <p:nvPr>
            <p:ph idx="1"/>
          </p:nvPr>
        </p:nvSpPr>
        <p:spPr>
          <a:xfrm>
            <a:off x="765442" y="1401420"/>
            <a:ext cx="7743557" cy="4389780"/>
          </a:xfrm>
        </p:spPr>
        <p:txBody>
          <a:bodyPr>
            <a:normAutofit/>
          </a:bodyPr>
          <a:lstStyle/>
          <a:p>
            <a:pPr lvl="0"/>
            <a:r>
              <a:rPr lang="en-US" dirty="0"/>
              <a:t>Equipment must meet </a:t>
            </a:r>
            <a:r>
              <a:rPr lang="en-US" u="sng" dirty="0"/>
              <a:t>all</a:t>
            </a:r>
            <a:r>
              <a:rPr lang="en-US" dirty="0"/>
              <a:t> of the following criteria to be considered capital equipment</a:t>
            </a:r>
            <a:r>
              <a:rPr lang="en-US" dirty="0" smtClean="0"/>
              <a:t>:</a:t>
            </a:r>
          </a:p>
          <a:p>
            <a:pPr lvl="0"/>
            <a:endParaRPr lang="en-US" sz="1100" dirty="0"/>
          </a:p>
          <a:p>
            <a:pPr lvl="1"/>
            <a:r>
              <a:rPr lang="en-US" dirty="0"/>
              <a:t>Acquisition cost of $5,000 or </a:t>
            </a:r>
            <a:r>
              <a:rPr lang="en-US" dirty="0" smtClean="0"/>
              <a:t>more</a:t>
            </a:r>
          </a:p>
          <a:p>
            <a:pPr lvl="1"/>
            <a:endParaRPr lang="en-US" sz="1000" dirty="0"/>
          </a:p>
          <a:p>
            <a:pPr lvl="1"/>
            <a:r>
              <a:rPr lang="en-US" dirty="0"/>
              <a:t>Useful </a:t>
            </a:r>
            <a:r>
              <a:rPr lang="en-US" dirty="0" smtClean="0"/>
              <a:t>life </a:t>
            </a:r>
            <a:r>
              <a:rPr lang="en-US" dirty="0"/>
              <a:t>greater than one </a:t>
            </a:r>
            <a:r>
              <a:rPr lang="en-US" dirty="0" smtClean="0"/>
              <a:t>year</a:t>
            </a:r>
          </a:p>
          <a:p>
            <a:pPr lvl="1"/>
            <a:endParaRPr lang="en-US" sz="1000" dirty="0"/>
          </a:p>
          <a:p>
            <a:pPr lvl="1"/>
            <a:r>
              <a:rPr lang="en-US" dirty="0"/>
              <a:t>Free </a:t>
            </a:r>
            <a:r>
              <a:rPr lang="en-US" dirty="0" smtClean="0"/>
              <a:t>standing</a:t>
            </a:r>
          </a:p>
          <a:p>
            <a:pPr lvl="1"/>
            <a:endParaRPr lang="en-US" sz="1000" dirty="0"/>
          </a:p>
          <a:p>
            <a:pPr lvl="1"/>
            <a:r>
              <a:rPr lang="en-US" dirty="0"/>
              <a:t>Movable or </a:t>
            </a:r>
            <a:r>
              <a:rPr lang="en-US" dirty="0"/>
              <a:t>p</a:t>
            </a:r>
            <a:r>
              <a:rPr lang="en-US" dirty="0" smtClean="0"/>
              <a:t>ortable</a:t>
            </a:r>
          </a:p>
          <a:p>
            <a:pPr lvl="1"/>
            <a:endParaRPr lang="en-US" sz="1000" dirty="0"/>
          </a:p>
          <a:p>
            <a:pPr lvl="1"/>
            <a:r>
              <a:rPr lang="en-US" dirty="0"/>
              <a:t>Complete in </a:t>
            </a:r>
            <a:r>
              <a:rPr lang="en-US" dirty="0" smtClean="0"/>
              <a:t>itself and</a:t>
            </a:r>
          </a:p>
          <a:p>
            <a:pPr lvl="1"/>
            <a:endParaRPr lang="en-US" sz="1000" dirty="0"/>
          </a:p>
          <a:p>
            <a:pPr lvl="1"/>
            <a:r>
              <a:rPr lang="en-US" dirty="0"/>
              <a:t>Will not lose Identity when affixed to or installed in another asset</a:t>
            </a:r>
            <a:endParaRPr lang="en-US" sz="1000" dirty="0"/>
          </a:p>
          <a:p>
            <a:pPr marL="457200" lvl="1" indent="0">
              <a:buNone/>
            </a:pPr>
            <a:endParaRPr lang="en-US" dirty="0" smtClean="0"/>
          </a:p>
          <a:p>
            <a:endParaRPr lang="en-US" dirty="0" smtClean="0"/>
          </a:p>
        </p:txBody>
      </p:sp>
    </p:spTree>
    <p:extLst>
      <p:ext uri="{BB962C8B-B14F-4D97-AF65-F5344CB8AC3E}">
        <p14:creationId xmlns:p14="http://schemas.microsoft.com/office/powerpoint/2010/main" val="353507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THRESHOLD FOR SPONSOR TITLED EQUIPMENT?</a:t>
            </a:r>
            <a:endParaRPr lang="en-US" dirty="0"/>
          </a:p>
        </p:txBody>
      </p:sp>
      <p:sp>
        <p:nvSpPr>
          <p:cNvPr id="3" name="Content Placeholder 2"/>
          <p:cNvSpPr>
            <a:spLocks noGrp="1"/>
          </p:cNvSpPr>
          <p:nvPr>
            <p:ph idx="1"/>
          </p:nvPr>
        </p:nvSpPr>
        <p:spPr>
          <a:xfrm>
            <a:off x="765442" y="1617024"/>
            <a:ext cx="7244417" cy="2971732"/>
          </a:xfrm>
        </p:spPr>
        <p:txBody>
          <a:bodyPr/>
          <a:lstStyle/>
          <a:p>
            <a:r>
              <a:rPr lang="en-US" dirty="0" smtClean="0"/>
              <a:t>Depends on the terms and conditions of the award, in many cases there is no threshold </a:t>
            </a:r>
          </a:p>
          <a:p>
            <a:endParaRPr lang="en-US" dirty="0"/>
          </a:p>
          <a:p>
            <a:r>
              <a:rPr lang="en-US" dirty="0" smtClean="0"/>
              <a:t>Often we tag items with an acquisition cost of $1,000 that are considered sponsor owned</a:t>
            </a:r>
          </a:p>
          <a:p>
            <a:endParaRPr lang="en-US" dirty="0"/>
          </a:p>
          <a:p>
            <a:r>
              <a:rPr lang="en-US" dirty="0" smtClean="0"/>
              <a:t>Government furnished equipment (GFE) has no threshold and we tag regardless of cost </a:t>
            </a:r>
            <a:endParaRPr lang="en-US" dirty="0"/>
          </a:p>
        </p:txBody>
      </p:sp>
    </p:spTree>
    <p:extLst>
      <p:ext uri="{BB962C8B-B14F-4D97-AF65-F5344CB8AC3E}">
        <p14:creationId xmlns:p14="http://schemas.microsoft.com/office/powerpoint/2010/main" val="253787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INVENTORY?</a:t>
            </a:r>
            <a:endParaRPr lang="en-US" dirty="0"/>
          </a:p>
        </p:txBody>
      </p:sp>
      <p:sp>
        <p:nvSpPr>
          <p:cNvPr id="3" name="Content Placeholder 2"/>
          <p:cNvSpPr>
            <a:spLocks noGrp="1"/>
          </p:cNvSpPr>
          <p:nvPr>
            <p:ph idx="1"/>
          </p:nvPr>
        </p:nvSpPr>
        <p:spPr>
          <a:xfrm>
            <a:off x="761440" y="1502737"/>
            <a:ext cx="7620101" cy="4685414"/>
          </a:xfrm>
        </p:spPr>
        <p:txBody>
          <a:bodyPr>
            <a:normAutofit fontScale="85000" lnSpcReduction="20000"/>
          </a:bodyPr>
          <a:lstStyle/>
          <a:p>
            <a:r>
              <a:rPr lang="en-US" sz="2400" dirty="0" smtClean="0"/>
              <a:t>Subject to regulations:</a:t>
            </a:r>
          </a:p>
          <a:p>
            <a:pPr lvl="1"/>
            <a:endParaRPr lang="en-US" dirty="0" smtClean="0"/>
          </a:p>
          <a:p>
            <a:pPr lvl="1"/>
            <a:r>
              <a:rPr lang="en-US" dirty="0" smtClean="0"/>
              <a:t>Federal – Uniform Guidance</a:t>
            </a:r>
          </a:p>
          <a:p>
            <a:pPr lvl="1"/>
            <a:endParaRPr lang="en-US" dirty="0" smtClean="0"/>
          </a:p>
          <a:p>
            <a:pPr lvl="1"/>
            <a:r>
              <a:rPr lang="en-US" dirty="0" smtClean="0"/>
              <a:t>State – Arizona Revised Statutes</a:t>
            </a:r>
          </a:p>
          <a:p>
            <a:pPr lvl="1"/>
            <a:endParaRPr lang="en-US" dirty="0" smtClean="0"/>
          </a:p>
          <a:p>
            <a:pPr lvl="1"/>
            <a:r>
              <a:rPr lang="en-US" dirty="0" smtClean="0"/>
              <a:t>Arizona Board of Regents</a:t>
            </a:r>
          </a:p>
          <a:p>
            <a:pPr lvl="1"/>
            <a:endParaRPr lang="en-US" dirty="0"/>
          </a:p>
          <a:p>
            <a:pPr marL="0" indent="0">
              <a:buNone/>
            </a:pPr>
            <a:endParaRPr lang="en-US" dirty="0" smtClean="0"/>
          </a:p>
          <a:p>
            <a:r>
              <a:rPr lang="en-US" sz="2400" dirty="0" smtClean="0"/>
              <a:t>Subject to audits:</a:t>
            </a:r>
          </a:p>
          <a:p>
            <a:endParaRPr lang="en-US" dirty="0" smtClean="0"/>
          </a:p>
          <a:p>
            <a:pPr marL="742950" lvl="2" indent="-342900"/>
            <a:r>
              <a:rPr lang="en-US" sz="1600" dirty="0"/>
              <a:t>Office of Naval Research (ONR) property audit</a:t>
            </a:r>
          </a:p>
          <a:p>
            <a:endParaRPr lang="en-US" dirty="0" smtClean="0"/>
          </a:p>
          <a:p>
            <a:pPr lvl="1"/>
            <a:r>
              <a:rPr lang="en-US" dirty="0" smtClean="0"/>
              <a:t>A-133/Uniform Guidance Audit</a:t>
            </a:r>
          </a:p>
          <a:p>
            <a:endParaRPr lang="en-US" dirty="0" smtClean="0"/>
          </a:p>
          <a:p>
            <a:pPr lvl="1"/>
            <a:r>
              <a:rPr lang="en-US" dirty="0" smtClean="0"/>
              <a:t>Financial Statement Audits</a:t>
            </a:r>
          </a:p>
          <a:p>
            <a:endParaRPr lang="en-US" dirty="0" smtClean="0"/>
          </a:p>
          <a:p>
            <a:pPr lvl="1"/>
            <a:r>
              <a:rPr lang="en-US" dirty="0" smtClean="0"/>
              <a:t>Sponsor specific audits</a:t>
            </a:r>
            <a:endParaRPr lang="en-US" dirty="0"/>
          </a:p>
        </p:txBody>
      </p:sp>
    </p:spTree>
    <p:extLst>
      <p:ext uri="{BB962C8B-B14F-4D97-AF65-F5344CB8AC3E}">
        <p14:creationId xmlns:p14="http://schemas.microsoft.com/office/powerpoint/2010/main" val="1935422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OWNS THE INVENTORY?</a:t>
            </a:r>
            <a:endParaRPr lang="en-US" dirty="0"/>
          </a:p>
        </p:txBody>
      </p:sp>
      <p:sp>
        <p:nvSpPr>
          <p:cNvPr id="3" name="Content Placeholder 2"/>
          <p:cNvSpPr>
            <a:spLocks noGrp="1"/>
          </p:cNvSpPr>
          <p:nvPr>
            <p:ph idx="1"/>
          </p:nvPr>
        </p:nvSpPr>
        <p:spPr>
          <a:xfrm>
            <a:off x="842956" y="1368929"/>
            <a:ext cx="7457069" cy="3245599"/>
          </a:xfrm>
        </p:spPr>
        <p:txBody>
          <a:bodyPr>
            <a:normAutofit/>
          </a:bodyPr>
          <a:lstStyle/>
          <a:p>
            <a:r>
              <a:rPr lang="en-US" dirty="0"/>
              <a:t>Unless retained by a sponsor, </a:t>
            </a:r>
            <a:r>
              <a:rPr lang="en-US" b="1" dirty="0"/>
              <a:t>title to or ownership</a:t>
            </a:r>
            <a:r>
              <a:rPr lang="en-US" dirty="0"/>
              <a:t> of all University property is vested in the Arizona Board of Regents</a:t>
            </a:r>
          </a:p>
          <a:p>
            <a:endParaRPr lang="en-US" dirty="0"/>
          </a:p>
          <a:p>
            <a:r>
              <a:rPr lang="en-US" dirty="0"/>
              <a:t>The University is responsible for the maintenance, repair and care-in-use of all capital equipment in its possession, including government and other sponsor titled equipment held by the University, in order that the most useful life is </a:t>
            </a:r>
            <a:r>
              <a:rPr lang="en-US" dirty="0" smtClean="0"/>
              <a:t>obtained</a:t>
            </a:r>
            <a:endParaRPr lang="en-US" dirty="0"/>
          </a:p>
        </p:txBody>
      </p:sp>
    </p:spTree>
    <p:extLst>
      <p:ext uri="{BB962C8B-B14F-4D97-AF65-F5344CB8AC3E}">
        <p14:creationId xmlns:p14="http://schemas.microsoft.com/office/powerpoint/2010/main" val="44164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Equipment Tags</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86965"/>
            <a:ext cx="5943600" cy="2084070"/>
          </a:xfrm>
          <a:prstGeom prst="rect">
            <a:avLst/>
          </a:prstGeom>
          <a:noFill/>
          <a:ln>
            <a:noFill/>
          </a:ln>
          <a:extLst/>
        </p:spPr>
      </p:pic>
    </p:spTree>
    <p:extLst>
      <p:ext uri="{BB962C8B-B14F-4D97-AF65-F5344CB8AC3E}">
        <p14:creationId xmlns:p14="http://schemas.microsoft.com/office/powerpoint/2010/main" val="151657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OF MOVEABLE EQUIPMENT</a:t>
            </a:r>
            <a:endParaRPr lang="en-US" dirty="0"/>
          </a:p>
        </p:txBody>
      </p:sp>
      <p:sp>
        <p:nvSpPr>
          <p:cNvPr id="3" name="Content Placeholder 2"/>
          <p:cNvSpPr>
            <a:spLocks noGrp="1"/>
          </p:cNvSpPr>
          <p:nvPr>
            <p:ph idx="1"/>
          </p:nvPr>
        </p:nvSpPr>
        <p:spPr>
          <a:xfrm>
            <a:off x="587775" y="1509824"/>
            <a:ext cx="7967431" cy="3716886"/>
          </a:xfrm>
        </p:spPr>
        <p:txBody>
          <a:bodyPr>
            <a:normAutofit/>
          </a:bodyPr>
          <a:lstStyle/>
          <a:p>
            <a:r>
              <a:rPr lang="en-US" dirty="0"/>
              <a:t>The University Physical Inventory of Moveable Equipment is conducted on a biennial basis (once every 2 years)</a:t>
            </a:r>
          </a:p>
          <a:p>
            <a:endParaRPr lang="en-US" dirty="0"/>
          </a:p>
          <a:p>
            <a:r>
              <a:rPr lang="en-US" dirty="0"/>
              <a:t>The temporary or permanent relocation of University and sponsor owned equipment must be reported to Property </a:t>
            </a:r>
            <a:r>
              <a:rPr lang="en-US" dirty="0" smtClean="0"/>
              <a:t>Management-FSO</a:t>
            </a:r>
            <a:endParaRPr lang="en-US" dirty="0"/>
          </a:p>
          <a:p>
            <a:endParaRPr lang="en-US" dirty="0"/>
          </a:p>
          <a:p>
            <a:r>
              <a:rPr lang="en-US" dirty="0"/>
              <a:t>University departments are to keep their offices, lectures rooms, laboratories, research facilities and storage area free of excess, broken, dilapidated and surplus </a:t>
            </a:r>
            <a:r>
              <a:rPr lang="en-US" dirty="0" smtClean="0"/>
              <a:t>equipment</a:t>
            </a:r>
            <a:endParaRPr lang="en-US" dirty="0"/>
          </a:p>
        </p:txBody>
      </p:sp>
    </p:spTree>
    <p:extLst>
      <p:ext uri="{BB962C8B-B14F-4D97-AF65-F5344CB8AC3E}">
        <p14:creationId xmlns:p14="http://schemas.microsoft.com/office/powerpoint/2010/main" val="263421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OR TRANSFERRING MOVEABLE EQUIPMENT</a:t>
            </a:r>
            <a:endParaRPr lang="en-US" dirty="0"/>
          </a:p>
        </p:txBody>
      </p:sp>
      <p:sp>
        <p:nvSpPr>
          <p:cNvPr id="3" name="Content Placeholder 2"/>
          <p:cNvSpPr>
            <a:spLocks noGrp="1"/>
          </p:cNvSpPr>
          <p:nvPr>
            <p:ph idx="1"/>
          </p:nvPr>
        </p:nvSpPr>
        <p:spPr>
          <a:xfrm>
            <a:off x="676380" y="1531963"/>
            <a:ext cx="7790222" cy="4089116"/>
          </a:xfrm>
        </p:spPr>
        <p:txBody>
          <a:bodyPr>
            <a:noAutofit/>
          </a:bodyPr>
          <a:lstStyle/>
          <a:p>
            <a:r>
              <a:rPr lang="en-US" dirty="0"/>
              <a:t>The University is prohibited by the Arizona Revised Statutes from giving away assets without receiving comparable value in </a:t>
            </a:r>
            <a:r>
              <a:rPr lang="en-US" dirty="0" smtClean="0"/>
              <a:t>return</a:t>
            </a:r>
            <a:endParaRPr lang="en-US" dirty="0"/>
          </a:p>
          <a:p>
            <a:endParaRPr lang="en-US" dirty="0"/>
          </a:p>
          <a:p>
            <a:r>
              <a:rPr lang="en-US" dirty="0"/>
              <a:t>The University may sell University equipment to another university, college, government or agency at the equipment’s fair market </a:t>
            </a:r>
            <a:r>
              <a:rPr lang="en-US" dirty="0" smtClean="0"/>
              <a:t>value</a:t>
            </a:r>
            <a:endParaRPr lang="en-US" dirty="0"/>
          </a:p>
          <a:p>
            <a:endParaRPr lang="en-US" dirty="0"/>
          </a:p>
          <a:p>
            <a:r>
              <a:rPr lang="en-US" dirty="0"/>
              <a:t>It is possible for research personnel who have terminated employment with the University of Arizona, but who will be employed by another university or college, to transfer research equipment acquired on both current and retired sponsored accounts to their new </a:t>
            </a:r>
            <a:r>
              <a:rPr lang="en-US" dirty="0" smtClean="0"/>
              <a:t>institution</a:t>
            </a:r>
            <a:endParaRPr lang="en-US" dirty="0"/>
          </a:p>
        </p:txBody>
      </p:sp>
    </p:spTree>
    <p:extLst>
      <p:ext uri="{BB962C8B-B14F-4D97-AF65-F5344CB8AC3E}">
        <p14:creationId xmlns:p14="http://schemas.microsoft.com/office/powerpoint/2010/main" val="1031168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TITLED EQUIPMENT</a:t>
            </a:r>
            <a:endParaRPr lang="en-US" dirty="0"/>
          </a:p>
        </p:txBody>
      </p:sp>
      <p:sp>
        <p:nvSpPr>
          <p:cNvPr id="3" name="Content Placeholder 2"/>
          <p:cNvSpPr>
            <a:spLocks noGrp="1"/>
          </p:cNvSpPr>
          <p:nvPr>
            <p:ph idx="1"/>
          </p:nvPr>
        </p:nvSpPr>
        <p:spPr>
          <a:xfrm>
            <a:off x="699712" y="1521922"/>
            <a:ext cx="7743557" cy="2971732"/>
          </a:xfrm>
        </p:spPr>
        <p:txBody>
          <a:bodyPr/>
          <a:lstStyle/>
          <a:p>
            <a:r>
              <a:rPr lang="en-US" dirty="0" smtClean="0"/>
              <a:t>Sponsor </a:t>
            </a:r>
            <a:r>
              <a:rPr lang="en-US" dirty="0" smtClean="0"/>
              <a:t>titled </a:t>
            </a:r>
            <a:r>
              <a:rPr lang="en-US" dirty="0"/>
              <a:t>e</a:t>
            </a:r>
            <a:r>
              <a:rPr lang="en-US" dirty="0" smtClean="0"/>
              <a:t>quipment </a:t>
            </a:r>
            <a:endParaRPr lang="en-US" dirty="0"/>
          </a:p>
          <a:p>
            <a:endParaRPr lang="en-US" dirty="0" smtClean="0"/>
          </a:p>
          <a:p>
            <a:pPr lvl="1"/>
            <a:r>
              <a:rPr lang="en-US" sz="1800" dirty="0" smtClean="0"/>
              <a:t>Requires additional oversight</a:t>
            </a:r>
          </a:p>
          <a:p>
            <a:pPr marL="457200" lvl="1" indent="0">
              <a:buNone/>
            </a:pPr>
            <a:endParaRPr lang="en-US" sz="1800" dirty="0" smtClean="0"/>
          </a:p>
          <a:p>
            <a:pPr lvl="1"/>
            <a:r>
              <a:rPr lang="en-US" sz="1800" dirty="0" smtClean="0"/>
              <a:t>Property reported to sponsor on a monthly, quarterly, and/or annual basis</a:t>
            </a:r>
          </a:p>
          <a:p>
            <a:pPr lvl="1"/>
            <a:endParaRPr lang="en-US" sz="1800" dirty="0"/>
          </a:p>
          <a:p>
            <a:pPr lvl="1"/>
            <a:r>
              <a:rPr lang="en-US" sz="1800" dirty="0"/>
              <a:t>Subject to additional audits</a:t>
            </a:r>
          </a:p>
          <a:p>
            <a:pPr marL="457200" lvl="1" indent="0">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010845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2771</TotalTime>
  <Words>726</Words>
  <Application>Microsoft Office PowerPoint</Application>
  <PresentationFormat>On-screen Show (4:3)</PresentationFormat>
  <Paragraphs>138</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Office Theme</vt:lpstr>
      <vt:lpstr>University of Arizona Property Administration</vt:lpstr>
      <vt:lpstr>What is Considered Capital Equipment?</vt:lpstr>
      <vt:lpstr>WHAT IS THE THRESHOLD FOR SPONSOR TITLED EQUIPMENT?</vt:lpstr>
      <vt:lpstr>WHY DO WE DO INVENTORY?</vt:lpstr>
      <vt:lpstr>WHO OWNS THE INVENTORY?</vt:lpstr>
      <vt:lpstr>Equipment Tags</vt:lpstr>
      <vt:lpstr>INVENTORY OF MOVEABLE EQUIPMENT</vt:lpstr>
      <vt:lpstr>SELLING OR TRANSFERRING MOVEABLE EQUIPMENT</vt:lpstr>
      <vt:lpstr>SPONSOR TITLED EQUIPMENT</vt:lpstr>
      <vt:lpstr>IDENTIFICATION OF SPONSOR TITLED ASSETS</vt:lpstr>
      <vt:lpstr>Sponsor Titled Assets</vt:lpstr>
      <vt:lpstr>Sponsor Titled Equipment Continued</vt:lpstr>
      <vt:lpstr>Sponsor Titled Equipment Continued</vt:lpstr>
      <vt:lpstr>CONCLUSION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urdesign</dc:creator>
  <cp:lastModifiedBy>Brown, Jennifer J.</cp:lastModifiedBy>
  <cp:revision>82</cp:revision>
  <cp:lastPrinted>2015-11-16T19:48:51Z</cp:lastPrinted>
  <dcterms:created xsi:type="dcterms:W3CDTF">2014-09-04T21:39:25Z</dcterms:created>
  <dcterms:modified xsi:type="dcterms:W3CDTF">2015-11-16T22:25:01Z</dcterms:modified>
</cp:coreProperties>
</file>